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59" r:id="rId7"/>
    <p:sldId id="261" r:id="rId8"/>
    <p:sldId id="264" r:id="rId9"/>
    <p:sldId id="265" r:id="rId10"/>
    <p:sldId id="268" r:id="rId11"/>
    <p:sldId id="267" r:id="rId12"/>
    <p:sldId id="269" r:id="rId13"/>
    <p:sldId id="270" r:id="rId14"/>
    <p:sldId id="266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B1545C-C17D-19D2-FB6C-86313CB3D4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6136F4C-D4CB-555F-4BFA-CC70D7106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7E2644-AA49-D242-331E-4D2A102ED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D5ABFC-571E-73BE-B954-1C4881041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558BA6-31A2-5F57-84A9-8AE15E64C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690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4D4382-CBF0-5D2E-CAE5-5669ED6DE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7551FF-8B7F-DEC6-F98E-B4B3533C8B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B79828-D4B1-389C-FF07-103AB8C2B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FC4E12-4C50-6509-942F-9EC31A8F0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B71BAE-59E3-61E2-9866-1B3F79BC9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036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5D03DEB-6A60-A6EB-735E-F1F1151006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855A773-A401-9882-96DC-5C43BEBCB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922D26-03D7-9981-A63A-2D493501D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15CF42-EF53-8692-BE7D-9419C367F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72A218-3552-7966-DA41-CBDC774AA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8489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E924D5-D93F-8F4B-EC25-D3EBEBED7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449393-EB28-4DEE-676A-5CFC79B75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24B59A-BB6B-C15B-047A-D33D804E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80CB6E-5C31-B8F1-2A1E-CE922FA9D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29CC9E-C733-DC0D-58B7-9551760A8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097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560FC4-E79F-8206-BA1E-82E1A0A2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729C94-9189-5D23-691E-2037A8D2B6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56C786-D0CE-DCCF-902D-BC48281E2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2D0880-3100-12F0-9674-971F9229E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8E6381-96DE-3FE2-6585-B8D61B838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5011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3BAE8-1479-F589-0C0A-121448297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148586-2F1D-FB45-E445-D44D818955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56CD502-2847-B408-FFC8-CDADE0C04F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09F6095-DACC-6627-17FC-BA53361C0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C36C96-36A1-7DBD-30D2-C0DA46F5E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8EA733C-CA68-7D50-C535-E8D0C95B9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5711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F496F6-5268-81BA-775B-2277BA7E9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511F01-E7BD-0404-2266-D8B98573B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C843412-102E-A037-98CB-DC67A306C4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0D0EE81-1B4E-A15D-688D-6C44234AB5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4FEDEF4-14EC-6A26-A96B-B0EB22D42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B209328-536D-66C6-7FFF-0B1AA0F1E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BD60744-FC1F-D4FF-C409-D597D7F7D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F312DE9-7976-3702-0575-7ECE9B507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60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1772CE-D2F0-DB3E-076F-9A23CBF3D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16AC5E3-6A80-8B2C-1142-67D4896F8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55842DF-53E4-0ABF-0A60-013D58BC2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0E2C3E3-361F-C975-23FE-E90F689B4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1650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67F415D-1278-B111-705F-66C3AF9A1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10E98C9-944C-B9CD-6186-61708ABE9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80BABCB-4E35-E31F-6784-7220B04F5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951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793EDA-ACB3-9EB5-D344-4C9D085F4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3432D7-5A18-D947-22E7-4CA3E709D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983AE8B-EF5F-339F-9B55-A3C9585EB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22CB3FC-29BE-5FFB-32F3-976C22961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B29423-7705-EC6B-4B73-88B6FA7B2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3B7EFD-A2C0-C73C-1A26-0584BE1F5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592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A8A4D9-A76F-F657-0DBA-235A9F53B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8F6FAB3-1161-F80C-605B-D061337520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3E07064-DC5C-5680-CF4E-5C23BFFEC1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0F1A08-F845-3508-A614-6DD73D1E0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E2DC4C-9CCA-BA2A-F420-FB80B4B35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6E89B1-C947-F1DB-C04B-9D264C349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828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BE71ED0-75CA-DB06-1DA1-0F8A01DDF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66339D-780B-CA1A-807C-4250580F9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439332-820B-2EDC-EEF0-3A2F6C45D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29641-3245-4EF6-A94E-47715FCFB18C}" type="datetimeFigureOut">
              <a:rPr lang="zh-CN" altLang="en-US" smtClean="0"/>
              <a:t>2022/10/6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AE4A1D-0733-DBC0-F6F5-3002605508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74FA08-2EDD-C4FD-FA3A-AF574CEFC7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16747-E239-40A9-A7BC-16946531B1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5751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5C3229-3EA0-6D8A-61BC-5AFA90FF46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硬件课设答辩</a:t>
            </a:r>
            <a:br>
              <a:rPr lang="en-US" altLang="zh-CN" dirty="0"/>
            </a:br>
            <a:r>
              <a:rPr lang="en-US" altLang="zh-CN" dirty="0"/>
              <a:t>                         </a:t>
            </a:r>
            <a:r>
              <a:rPr lang="en-US" altLang="zh-CN" sz="4000" dirty="0"/>
              <a:t>——</a:t>
            </a:r>
            <a:r>
              <a:rPr lang="zh-CN" altLang="en-US" sz="4000" dirty="0"/>
              <a:t>逻辑分析仪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6D894C6-B4A0-20B6-522E-0883334F80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zh-CN" altLang="en-US" dirty="0"/>
              <a:t>唐仡夫</a:t>
            </a:r>
            <a:endParaRPr lang="en-US" altLang="zh-CN" dirty="0"/>
          </a:p>
          <a:p>
            <a:pPr algn="r"/>
            <a:r>
              <a:rPr lang="en-US" altLang="zh-CN" dirty="0"/>
              <a:t>19071001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4898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87E817-62B2-1DB2-2C17-8D5D4454D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功能展示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1DF66C-A6FE-5E93-0B71-EFF3A0070D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采样完成</a:t>
            </a:r>
            <a:endParaRPr lang="en-US" altLang="zh-CN" dirty="0"/>
          </a:p>
          <a:p>
            <a:pPr lvl="1"/>
            <a:r>
              <a:rPr lang="zh-CN" altLang="en-US" dirty="0"/>
              <a:t>绘制采样结果</a:t>
            </a:r>
            <a:endParaRPr lang="en-US" altLang="zh-CN" dirty="0"/>
          </a:p>
          <a:p>
            <a:pPr lvl="1"/>
            <a:r>
              <a:rPr lang="zh-CN" altLang="en-US" dirty="0"/>
              <a:t>同步</a:t>
            </a:r>
            <a:r>
              <a:rPr lang="en-US" altLang="zh-CN" dirty="0"/>
              <a:t>I2C</a:t>
            </a:r>
            <a:r>
              <a:rPr lang="zh-CN" altLang="en-US" dirty="0"/>
              <a:t>时序</a:t>
            </a:r>
            <a:endParaRPr lang="en-US" altLang="zh-CN" dirty="0"/>
          </a:p>
          <a:p>
            <a:pPr lvl="1"/>
            <a:r>
              <a:rPr lang="zh-CN" altLang="en-US" dirty="0"/>
              <a:t>解析传输数据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435E03-8C6A-4E8A-AF7C-11920E1BBBC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B2C39CC-EFDF-C155-8467-0E5E21891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2532" y="681037"/>
            <a:ext cx="6241268" cy="188548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BF71120-E3AF-E73F-0BFE-DCC16421E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2631629"/>
            <a:ext cx="5516064" cy="354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008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3EF075-0CDE-261E-271E-8502B18C7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功能展示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368A07-B69B-894E-9841-C12881C562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向右滑动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44BF0DD5-7E2D-1990-C397-91F6E58168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向下滑动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C4598CA-957A-F198-BD1E-D3A3EC0FE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10" y="2601158"/>
            <a:ext cx="5242290" cy="336759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4CE73D4-0322-7AA3-ABEC-7D54D6513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103" y="2601158"/>
            <a:ext cx="5326399" cy="338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046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3EF075-0CDE-261E-271E-8502B18C7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功能展示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368A07-B69B-894E-9841-C12881C562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缩放</a:t>
            </a:r>
            <a:endParaRPr lang="en-US" altLang="zh-CN" dirty="0"/>
          </a:p>
          <a:p>
            <a:pPr lvl="1"/>
            <a:r>
              <a:rPr lang="zh-CN" altLang="en-US" dirty="0"/>
              <a:t>提示信息随缩放改变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44BF0DD5-7E2D-1990-C397-91F6E58168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显示纵向辅助线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44F2E15-4176-C034-7D3B-9111D8F65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51361"/>
            <a:ext cx="5160977" cy="346053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3A5FB8-689B-579A-1211-0B99E38FA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142" y="2851360"/>
            <a:ext cx="5286255" cy="346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034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316874-0AA5-76B5-97FB-15AD1FAD0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功能展示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A45A8B-D597-0B98-7C54-9FC4BBFF5AE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对</a:t>
            </a:r>
            <a:r>
              <a:rPr lang="en-US" altLang="zh-CN" dirty="0"/>
              <a:t>I2C</a:t>
            </a:r>
            <a:r>
              <a:rPr lang="zh-CN" altLang="en-US" dirty="0"/>
              <a:t>进行搜索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3C73E9-4C7C-8E74-626D-8030F47BB6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7CA913C-3BE7-0E7A-06F7-D97BE74CB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" y="2490557"/>
            <a:ext cx="546735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397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B4AEA01-33BF-231F-6E58-6B73190D3190}"/>
              </a:ext>
            </a:extLst>
          </p:cNvPr>
          <p:cNvSpPr txBox="1"/>
          <p:nvPr/>
        </p:nvSpPr>
        <p:spPr>
          <a:xfrm>
            <a:off x="3009530" y="2681056"/>
            <a:ext cx="64185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/>
              <a:t>感谢您的聆听</a:t>
            </a:r>
          </a:p>
        </p:txBody>
      </p:sp>
    </p:spTree>
    <p:extLst>
      <p:ext uri="{BB962C8B-B14F-4D97-AF65-F5344CB8AC3E}">
        <p14:creationId xmlns:p14="http://schemas.microsoft.com/office/powerpoint/2010/main" val="3591595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B97BA8-BF26-D436-184F-70D7D5C9B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题目描述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A4689D-EA8A-527D-0037-ABAB87BF8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名称：逻辑分析仪</a:t>
            </a:r>
            <a:endParaRPr lang="en-US" altLang="zh-CN" dirty="0"/>
          </a:p>
          <a:p>
            <a:r>
              <a:rPr lang="zh-CN" altLang="en-US" dirty="0"/>
              <a:t>功能：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对</a:t>
            </a:r>
            <a:r>
              <a:rPr lang="en-US" altLang="zh-CN" dirty="0"/>
              <a:t>I2C</a:t>
            </a:r>
            <a:r>
              <a:rPr lang="zh-CN" altLang="en-US" dirty="0"/>
              <a:t>信号进行采样（</a:t>
            </a:r>
            <a:r>
              <a:rPr lang="en-US" altLang="zh-CN" dirty="0"/>
              <a:t>1K</a:t>
            </a:r>
            <a:r>
              <a:rPr lang="zh-CN" altLang="en-US" dirty="0"/>
              <a:t>采样</a:t>
            </a:r>
            <a:r>
              <a:rPr lang="en-US" altLang="zh-CN" dirty="0"/>
              <a:t>4096</a:t>
            </a:r>
            <a:r>
              <a:rPr lang="zh-CN" altLang="en-US" dirty="0"/>
              <a:t>数据点）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可以在屏幕中显示原始信号，并可以使用触摸屏操作左右滑动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对</a:t>
            </a:r>
            <a:r>
              <a:rPr lang="en-US" altLang="zh-CN" dirty="0"/>
              <a:t>I2C</a:t>
            </a:r>
            <a:r>
              <a:rPr lang="zh-CN" altLang="en-US" dirty="0"/>
              <a:t>信号进行解析，并显示基本信息</a:t>
            </a:r>
            <a:endParaRPr lang="en-US" altLang="zh-CN" dirty="0"/>
          </a:p>
          <a:p>
            <a:pPr marL="1371600" lvl="2" indent="-457200">
              <a:buFont typeface="+mj-lt"/>
              <a:buAutoNum type="arabicPeriod"/>
            </a:pPr>
            <a:r>
              <a:rPr lang="zh-CN" altLang="en-US" dirty="0"/>
              <a:t>显示开始地址</a:t>
            </a:r>
            <a:endParaRPr lang="en-US" altLang="zh-CN" dirty="0"/>
          </a:p>
          <a:p>
            <a:pPr marL="1371600" lvl="2" indent="-457200">
              <a:buFont typeface="+mj-lt"/>
              <a:buAutoNum type="arabicPeriod"/>
            </a:pPr>
            <a:r>
              <a:rPr lang="zh-CN" altLang="en-US" dirty="0"/>
              <a:t>显示地址</a:t>
            </a:r>
            <a:endParaRPr lang="en-US" altLang="zh-CN" dirty="0"/>
          </a:p>
          <a:p>
            <a:pPr marL="1371600" lvl="2" indent="-457200">
              <a:buFont typeface="+mj-lt"/>
              <a:buAutoNum type="arabicPeriod"/>
            </a:pPr>
            <a:r>
              <a:rPr lang="zh-CN" altLang="en-US" dirty="0"/>
              <a:t>显示</a:t>
            </a:r>
            <a:r>
              <a:rPr lang="en-US" altLang="zh-CN" dirty="0"/>
              <a:t>RW</a:t>
            </a:r>
          </a:p>
          <a:p>
            <a:pPr marL="1371600" lvl="2" indent="-457200">
              <a:buFont typeface="+mj-lt"/>
              <a:buAutoNum type="arabicPeriod"/>
            </a:pPr>
            <a:r>
              <a:rPr lang="zh-CN" altLang="en-US" dirty="0"/>
              <a:t>显示数据长度</a:t>
            </a:r>
            <a:endParaRPr lang="en-US" altLang="zh-CN" dirty="0"/>
          </a:p>
          <a:p>
            <a:pPr marL="1371600" lvl="2" indent="-457200">
              <a:buFont typeface="+mj-lt"/>
              <a:buAutoNum type="arabicPeriod"/>
            </a:pPr>
            <a:r>
              <a:rPr lang="zh-CN" altLang="en-US" dirty="0"/>
              <a:t>显示数据以及</a:t>
            </a:r>
            <a:r>
              <a:rPr lang="en-US" altLang="zh-CN" dirty="0"/>
              <a:t>ACK/NACK</a:t>
            </a:r>
            <a:r>
              <a:rPr lang="zh-CN" altLang="en-US" dirty="0"/>
              <a:t>，可以使用触摸屏操作上下滑动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搜索</a:t>
            </a:r>
            <a:r>
              <a:rPr lang="en-US" altLang="zh-CN" dirty="0"/>
              <a:t>I2C</a:t>
            </a:r>
            <a:r>
              <a:rPr lang="zh-CN" altLang="en-US" dirty="0"/>
              <a:t>信号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dirty="0"/>
              <a:t>其它功能</a:t>
            </a:r>
            <a:endParaRPr lang="en-US" altLang="zh-CN" dirty="0"/>
          </a:p>
          <a:p>
            <a:pPr marL="1371600" lvl="2" indent="-457200">
              <a:buFont typeface="+mj-lt"/>
              <a:buAutoNum type="arabicPeriod"/>
            </a:pPr>
            <a:r>
              <a:rPr lang="zh-CN" altLang="en-US" dirty="0"/>
              <a:t>屏幕刷新</a:t>
            </a:r>
            <a:endParaRPr lang="en-US" altLang="zh-CN" dirty="0"/>
          </a:p>
          <a:p>
            <a:pPr marL="1371600" lvl="2" indent="-457200">
              <a:buFont typeface="+mj-lt"/>
              <a:buAutoNum type="arabicPeriod"/>
            </a:pPr>
            <a:r>
              <a:rPr lang="zh-CN" altLang="en-US" dirty="0"/>
              <a:t>调整触摸屏</a:t>
            </a:r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5853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35F852-7915-D527-774E-F59AF680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总体构架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CCF94AC-3FA4-495E-EEB4-8B73C36F25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012" y="2234124"/>
            <a:ext cx="6172200" cy="3108196"/>
          </a:xfrm>
        </p:spPr>
      </p:pic>
      <p:sp>
        <p:nvSpPr>
          <p:cNvPr id="6" name="文本占位符 5">
            <a:extLst>
              <a:ext uri="{FF2B5EF4-FFF2-40B4-BE49-F238E27FC236}">
                <a16:creationId xmlns:a16="http://schemas.microsoft.com/office/drawing/2014/main" id="{BCBFF01D-9606-6ADF-A7CB-6E5925D2A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PC</a:t>
            </a:r>
            <a:r>
              <a:rPr lang="zh-CN" altLang="en-US" sz="1800" dirty="0"/>
              <a:t>通过</a:t>
            </a:r>
            <a:r>
              <a:rPr lang="en-US" altLang="zh-CN" sz="1800" dirty="0"/>
              <a:t>USB</a:t>
            </a:r>
            <a:r>
              <a:rPr lang="zh-CN" altLang="en-US" sz="1800" dirty="0"/>
              <a:t>与</a:t>
            </a:r>
            <a:r>
              <a:rPr lang="en-US" altLang="zh-CN" sz="1800" dirty="0"/>
              <a:t>Arduino</a:t>
            </a:r>
            <a:r>
              <a:rPr lang="zh-CN" altLang="en-US" sz="1800" dirty="0"/>
              <a:t>模拟</a:t>
            </a:r>
            <a:r>
              <a:rPr lang="en-US" altLang="zh-CN" sz="1800" dirty="0"/>
              <a:t>I2C</a:t>
            </a:r>
            <a:r>
              <a:rPr lang="zh-CN" altLang="en-US" sz="1800" dirty="0"/>
              <a:t>通信</a:t>
            </a:r>
            <a:endParaRPr lang="en-US" altLang="zh-CN" sz="1800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Arduino</a:t>
            </a:r>
            <a:r>
              <a:rPr lang="zh-CN" altLang="en-US" sz="1800" dirty="0"/>
              <a:t>通过</a:t>
            </a:r>
            <a:r>
              <a:rPr lang="en-US" altLang="zh-CN" sz="1800" dirty="0"/>
              <a:t>SCL,SDA</a:t>
            </a:r>
            <a:r>
              <a:rPr lang="zh-CN" altLang="en-US" sz="1800" dirty="0"/>
              <a:t>采样</a:t>
            </a:r>
            <a:endParaRPr lang="en-US" altLang="zh-CN" sz="1800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Arduino</a:t>
            </a:r>
            <a:r>
              <a:rPr lang="zh-CN" altLang="en-US" sz="1800" dirty="0"/>
              <a:t>在屏幕中显示数据</a:t>
            </a:r>
            <a:endParaRPr lang="en-US" altLang="zh-CN" sz="1800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800" dirty="0"/>
              <a:t>用户通过触摸屏与系统进行交互</a:t>
            </a:r>
          </a:p>
        </p:txBody>
      </p:sp>
    </p:spTree>
    <p:extLst>
      <p:ext uri="{BB962C8B-B14F-4D97-AF65-F5344CB8AC3E}">
        <p14:creationId xmlns:p14="http://schemas.microsoft.com/office/powerpoint/2010/main" val="120613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1841F8-1BEF-9C8B-8418-B793ADC6F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PCB——</a:t>
            </a:r>
            <a:r>
              <a:rPr lang="zh-CN" altLang="en-US" dirty="0"/>
              <a:t>屏幕驱动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9A8A4B-D7B1-DF9A-CA6A-622D68C77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A7929D-D950-C394-3CA5-6B1A0E33E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zh-CN" altLang="en-US" dirty="0"/>
              <a:t>对微雪的模块电路进行了适当整合</a:t>
            </a:r>
            <a:endParaRPr lang="en-US" altLang="zh-CN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 dirty="0"/>
              <a:t>移除</a:t>
            </a:r>
            <a:r>
              <a:rPr lang="en-US" altLang="zh-CN" dirty="0"/>
              <a:t>5V</a:t>
            </a:r>
            <a:r>
              <a:rPr lang="zh-CN" altLang="en-US" dirty="0"/>
              <a:t>与</a:t>
            </a:r>
            <a:r>
              <a:rPr lang="en-US" altLang="zh-CN" dirty="0"/>
              <a:t>3.3V</a:t>
            </a:r>
            <a:r>
              <a:rPr lang="zh-CN" altLang="en-US" dirty="0"/>
              <a:t>的稳压电路</a:t>
            </a:r>
            <a:endParaRPr lang="en-US" altLang="zh-CN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 dirty="0"/>
              <a:t>移除对</a:t>
            </a:r>
            <a:r>
              <a:rPr lang="en-US" altLang="zh-CN" dirty="0"/>
              <a:t>SD</a:t>
            </a:r>
            <a:r>
              <a:rPr lang="zh-CN" altLang="en-US" dirty="0"/>
              <a:t>卡读取芯片的支持</a:t>
            </a:r>
            <a:endParaRPr lang="en-US" altLang="zh-CN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zh-CN" altLang="en-US" dirty="0"/>
              <a:t>重新设置引脚，解除对</a:t>
            </a:r>
            <a:r>
              <a:rPr lang="en-US" altLang="zh-CN" dirty="0"/>
              <a:t>ICSP</a:t>
            </a:r>
            <a:r>
              <a:rPr lang="zh-CN" altLang="en-US" dirty="0"/>
              <a:t>的占用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7399603-C7BC-84CD-BB2A-493E30D6D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188" y="381458"/>
            <a:ext cx="6339181" cy="418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87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DBF2BB-AEEB-6D12-D32D-93491E711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PCB——</a:t>
            </a:r>
            <a:r>
              <a:rPr lang="zh-CN" altLang="en-US" dirty="0"/>
              <a:t>屏幕驱动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152D78-49B1-2061-7D23-5D554A384C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AE6244-CCF2-B615-530A-410CDF6EF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ADA6ABC-7F5E-8FD6-8987-4DBEF1323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61918"/>
            <a:ext cx="4576974" cy="612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514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7ADA9E10-DCEA-0BD1-61C2-724937060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I2C Master 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5119EE7D-6B36-A3E9-D97A-D6B49A021D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Why</a:t>
            </a:r>
          </a:p>
          <a:p>
            <a:pPr lvl="1"/>
            <a:r>
              <a:rPr lang="en-US" altLang="zh-CN" dirty="0"/>
              <a:t>IO</a:t>
            </a:r>
            <a:r>
              <a:rPr lang="zh-CN" altLang="en-US" dirty="0"/>
              <a:t>速率限制</a:t>
            </a:r>
            <a:endParaRPr lang="en-US" altLang="zh-CN" dirty="0"/>
          </a:p>
          <a:p>
            <a:pPr lvl="1"/>
            <a:r>
              <a:rPr lang="zh-CN" altLang="en-US" dirty="0"/>
              <a:t>硬件</a:t>
            </a:r>
            <a:r>
              <a:rPr lang="en-US" altLang="zh-CN" dirty="0"/>
              <a:t>I2C</a:t>
            </a:r>
            <a:r>
              <a:rPr lang="zh-CN" altLang="en-US" dirty="0"/>
              <a:t>速率限制</a:t>
            </a:r>
            <a:endParaRPr lang="en-US" altLang="zh-CN" dirty="0"/>
          </a:p>
          <a:p>
            <a:r>
              <a:rPr lang="en-US" altLang="zh-CN" dirty="0"/>
              <a:t>What</a:t>
            </a:r>
          </a:p>
          <a:p>
            <a:pPr lvl="1"/>
            <a:r>
              <a:rPr lang="en-US" altLang="zh-CN" dirty="0"/>
              <a:t>USB</a:t>
            </a:r>
            <a:r>
              <a:rPr lang="zh-CN" altLang="en-US" dirty="0"/>
              <a:t>转</a:t>
            </a:r>
            <a:r>
              <a:rPr lang="en-US" altLang="zh-CN" dirty="0"/>
              <a:t>I2C</a:t>
            </a:r>
          </a:p>
          <a:p>
            <a:r>
              <a:rPr lang="en-US" altLang="zh-CN" dirty="0"/>
              <a:t>How</a:t>
            </a:r>
          </a:p>
          <a:p>
            <a:pPr lvl="1"/>
            <a:r>
              <a:rPr lang="zh-CN" altLang="en-US" dirty="0"/>
              <a:t>使用</a:t>
            </a:r>
            <a:r>
              <a:rPr lang="en-US" altLang="zh-CN" dirty="0"/>
              <a:t>1K</a:t>
            </a:r>
            <a:r>
              <a:rPr lang="zh-CN" altLang="en-US" dirty="0"/>
              <a:t>速率传输</a:t>
            </a:r>
            <a:endParaRPr lang="en-US" altLang="zh-CN" dirty="0"/>
          </a:p>
          <a:p>
            <a:pPr lvl="1"/>
            <a:r>
              <a:rPr lang="zh-CN" altLang="en-US" dirty="0"/>
              <a:t>主设备</a:t>
            </a:r>
            <a:r>
              <a:rPr lang="en-US" altLang="zh-CN" dirty="0"/>
              <a:t>0x00</a:t>
            </a:r>
            <a:r>
              <a:rPr lang="zh-CN" altLang="en-US" dirty="0"/>
              <a:t>，从设备</a:t>
            </a:r>
            <a:r>
              <a:rPr lang="en-US" altLang="zh-CN" dirty="0"/>
              <a:t>0x10</a:t>
            </a:r>
          </a:p>
          <a:p>
            <a:pPr lvl="1"/>
            <a:r>
              <a:rPr lang="zh-CN" altLang="en-US" dirty="0"/>
              <a:t>依次发送多组数据</a:t>
            </a:r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38E70A2F-9927-92A3-8A7E-E469F93507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18050" y="1073311"/>
            <a:ext cx="3150925" cy="1336530"/>
          </a:xfr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22AF9AB-403E-90A4-D0E6-EF0594D62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7723" y="2474566"/>
            <a:ext cx="6436311" cy="111153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7A01F21-7077-482F-C943-4CD1BA9E49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7723" y="3886530"/>
            <a:ext cx="6436311" cy="194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73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38C853-B059-C24E-F1BE-4B619431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屏幕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BE4C30-BF1D-879F-92A3-1B86603EC6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653901" cy="4351338"/>
          </a:xfrm>
        </p:spPr>
        <p:txBody>
          <a:bodyPr/>
          <a:lstStyle/>
          <a:p>
            <a:r>
              <a:rPr lang="zh-CN" altLang="en-US" dirty="0"/>
              <a:t>原始库</a:t>
            </a:r>
            <a:endParaRPr lang="en-US" altLang="zh-CN" dirty="0"/>
          </a:p>
          <a:p>
            <a:pPr lvl="1"/>
            <a:r>
              <a:rPr lang="zh-CN" altLang="en-US" dirty="0"/>
              <a:t>显示</a:t>
            </a:r>
            <a:endParaRPr lang="en-US" altLang="zh-CN" dirty="0"/>
          </a:p>
          <a:p>
            <a:pPr lvl="1"/>
            <a:r>
              <a:rPr lang="zh-CN" altLang="en-US" dirty="0"/>
              <a:t>触摸</a:t>
            </a:r>
            <a:endParaRPr lang="en-US" altLang="zh-CN" dirty="0"/>
          </a:p>
          <a:p>
            <a:pPr lvl="2"/>
            <a:r>
              <a:rPr lang="en-US" altLang="zh-CN" dirty="0"/>
              <a:t>X+</a:t>
            </a:r>
          </a:p>
          <a:p>
            <a:pPr lvl="2"/>
            <a:r>
              <a:rPr lang="en-US" altLang="zh-CN" dirty="0"/>
              <a:t>X-</a:t>
            </a:r>
          </a:p>
          <a:p>
            <a:pPr lvl="2"/>
            <a:r>
              <a:rPr lang="en-US" altLang="zh-CN" dirty="0"/>
              <a:t>Y+</a:t>
            </a:r>
          </a:p>
          <a:p>
            <a:pPr lvl="2"/>
            <a:r>
              <a:rPr lang="en-US" altLang="zh-CN" dirty="0"/>
              <a:t>Y-</a:t>
            </a:r>
          </a:p>
          <a:p>
            <a:pPr lvl="1"/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4BB3448-42EE-866B-D404-C2B1CD8DDE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43546" y="1822450"/>
            <a:ext cx="6932720" cy="4351338"/>
          </a:xfrm>
        </p:spPr>
        <p:txBody>
          <a:bodyPr/>
          <a:lstStyle/>
          <a:p>
            <a:r>
              <a:rPr lang="en-US" altLang="zh-CN" dirty="0"/>
              <a:t>GUI</a:t>
            </a:r>
          </a:p>
          <a:p>
            <a:pPr lvl="1"/>
            <a:r>
              <a:rPr lang="zh-CN" altLang="en-US" dirty="0"/>
              <a:t>波形图绘制</a:t>
            </a:r>
            <a:endParaRPr lang="en-US" altLang="zh-CN" dirty="0"/>
          </a:p>
          <a:p>
            <a:pPr lvl="1"/>
            <a:r>
              <a:rPr lang="zh-CN" altLang="en-US" dirty="0"/>
              <a:t>按钮绘制</a:t>
            </a:r>
            <a:endParaRPr lang="en-US" altLang="zh-CN" dirty="0"/>
          </a:p>
          <a:p>
            <a:r>
              <a:rPr lang="zh-CN" altLang="en-US" dirty="0"/>
              <a:t>事件管理</a:t>
            </a:r>
            <a:endParaRPr lang="en-US" altLang="zh-CN" dirty="0"/>
          </a:p>
          <a:p>
            <a:pPr lvl="1"/>
            <a:r>
              <a:rPr lang="zh-CN" altLang="en-US" dirty="0"/>
              <a:t>状态机滤波</a:t>
            </a:r>
            <a:endParaRPr lang="en-US" altLang="zh-CN" dirty="0"/>
          </a:p>
          <a:p>
            <a:pPr lvl="1"/>
            <a:r>
              <a:rPr lang="zh-CN" altLang="en-US" dirty="0"/>
              <a:t>事件生成</a:t>
            </a:r>
            <a:endParaRPr lang="en-US" altLang="zh-CN" dirty="0"/>
          </a:p>
          <a:p>
            <a:pPr lvl="1"/>
            <a:r>
              <a:rPr lang="zh-CN" altLang="en-US" dirty="0"/>
              <a:t>事件回调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ABACAA1-2A43-A709-059D-ACD3D95AB673}"/>
              </a:ext>
            </a:extLst>
          </p:cNvPr>
          <p:cNvSpPr/>
          <p:nvPr/>
        </p:nvSpPr>
        <p:spPr>
          <a:xfrm>
            <a:off x="7109906" y="2274903"/>
            <a:ext cx="4651899" cy="230819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43243F65-20C9-9B48-8D7B-97B921829934}"/>
              </a:ext>
            </a:extLst>
          </p:cNvPr>
          <p:cNvSpPr/>
          <p:nvPr/>
        </p:nvSpPr>
        <p:spPr>
          <a:xfrm>
            <a:off x="10501177" y="3286956"/>
            <a:ext cx="985421" cy="295183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2224AAA1-0506-6F3C-6498-223D7DC23CE5}"/>
              </a:ext>
            </a:extLst>
          </p:cNvPr>
          <p:cNvSpPr/>
          <p:nvPr/>
        </p:nvSpPr>
        <p:spPr>
          <a:xfrm rot="10800000">
            <a:off x="7464779" y="3286957"/>
            <a:ext cx="985421" cy="295183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下 11">
            <a:extLst>
              <a:ext uri="{FF2B5EF4-FFF2-40B4-BE49-F238E27FC236}">
                <a16:creationId xmlns:a16="http://schemas.microsoft.com/office/drawing/2014/main" id="{7613796F-DE11-2D18-B7E3-523350698774}"/>
              </a:ext>
            </a:extLst>
          </p:cNvPr>
          <p:cNvSpPr/>
          <p:nvPr/>
        </p:nvSpPr>
        <p:spPr>
          <a:xfrm>
            <a:off x="9378151" y="3935025"/>
            <a:ext cx="292963" cy="585927"/>
          </a:xfrm>
          <a:prstGeom prst="down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下 12">
            <a:extLst>
              <a:ext uri="{FF2B5EF4-FFF2-40B4-BE49-F238E27FC236}">
                <a16:creationId xmlns:a16="http://schemas.microsoft.com/office/drawing/2014/main" id="{8117538A-EB1D-8388-46B1-5071C70C9BB6}"/>
              </a:ext>
            </a:extLst>
          </p:cNvPr>
          <p:cNvSpPr/>
          <p:nvPr/>
        </p:nvSpPr>
        <p:spPr>
          <a:xfrm rot="10800000">
            <a:off x="9378150" y="2356279"/>
            <a:ext cx="292963" cy="585927"/>
          </a:xfrm>
          <a:prstGeom prst="down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046AA55-DFE2-AE72-00A8-E7EBC7DB1BA7}"/>
              </a:ext>
            </a:extLst>
          </p:cNvPr>
          <p:cNvSpPr/>
          <p:nvPr/>
        </p:nvSpPr>
        <p:spPr>
          <a:xfrm>
            <a:off x="7464779" y="2356278"/>
            <a:ext cx="985421" cy="2951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508C624-BDD5-3ACB-3072-C9484AF783BC}"/>
              </a:ext>
            </a:extLst>
          </p:cNvPr>
          <p:cNvSpPr txBox="1"/>
          <p:nvPr/>
        </p:nvSpPr>
        <p:spPr>
          <a:xfrm>
            <a:off x="9676771" y="252330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上划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8104EFC-E0B4-A9E6-B0D2-944EE6DD3CDA}"/>
              </a:ext>
            </a:extLst>
          </p:cNvPr>
          <p:cNvSpPr txBox="1"/>
          <p:nvPr/>
        </p:nvSpPr>
        <p:spPr>
          <a:xfrm>
            <a:off x="9676771" y="39845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下划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4038677-B5C7-8679-EF54-4077AA16A251}"/>
              </a:ext>
            </a:extLst>
          </p:cNvPr>
          <p:cNvSpPr txBox="1"/>
          <p:nvPr/>
        </p:nvSpPr>
        <p:spPr>
          <a:xfrm>
            <a:off x="7634323" y="359796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左划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B120682-4E0F-CD78-2EF0-E9EDB20CE87A}"/>
              </a:ext>
            </a:extLst>
          </p:cNvPr>
          <p:cNvSpPr txBox="1"/>
          <p:nvPr/>
        </p:nvSpPr>
        <p:spPr>
          <a:xfrm>
            <a:off x="10670721" y="359603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右划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FD7FAEA-5CD1-1B60-BCEA-E7C164672385}"/>
              </a:ext>
            </a:extLst>
          </p:cNvPr>
          <p:cNvSpPr txBox="1"/>
          <p:nvPr/>
        </p:nvSpPr>
        <p:spPr>
          <a:xfrm>
            <a:off x="7624924" y="233863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单击</a:t>
            </a:r>
          </a:p>
        </p:txBody>
      </p:sp>
    </p:spTree>
    <p:extLst>
      <p:ext uri="{BB962C8B-B14F-4D97-AF65-F5344CB8AC3E}">
        <p14:creationId xmlns:p14="http://schemas.microsoft.com/office/powerpoint/2010/main" val="1407383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B89E59-FA94-B893-A294-46552AF80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I2C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8535E7-374B-8A7D-C2D5-D58F800537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734452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步骤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采样</a:t>
            </a:r>
            <a:r>
              <a:rPr lang="en-US" altLang="zh-CN" dirty="0"/>
              <a:t>——</a:t>
            </a:r>
            <a:r>
              <a:rPr lang="zh-CN" altLang="en-US" dirty="0"/>
              <a:t>使用</a:t>
            </a:r>
            <a:r>
              <a:rPr lang="en-US" altLang="zh-CN" dirty="0"/>
              <a:t>Timer4</a:t>
            </a:r>
            <a:r>
              <a:rPr lang="zh-CN" altLang="en-US" dirty="0"/>
              <a:t>进行</a:t>
            </a:r>
            <a:r>
              <a:rPr lang="en-US" altLang="zh-CN" dirty="0"/>
              <a:t>10K</a:t>
            </a:r>
            <a:r>
              <a:rPr lang="zh-CN" altLang="en-US" dirty="0"/>
              <a:t>采样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同步</a:t>
            </a:r>
            <a:r>
              <a:rPr lang="en-US" altLang="zh-CN" dirty="0"/>
              <a:t>——</a:t>
            </a:r>
            <a:r>
              <a:rPr lang="zh-CN" altLang="en-US" dirty="0"/>
              <a:t>使用状态机同步起始、结束、比特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解析</a:t>
            </a:r>
            <a:r>
              <a:rPr lang="en-US" altLang="zh-CN" dirty="0"/>
              <a:t>——</a:t>
            </a:r>
            <a:r>
              <a:rPr lang="zh-CN" altLang="en-US" dirty="0"/>
              <a:t>根据比特结果解析传输数据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绘图</a:t>
            </a:r>
            <a:r>
              <a:rPr lang="en-US" altLang="zh-CN" dirty="0"/>
              <a:t>——</a:t>
            </a:r>
            <a:r>
              <a:rPr lang="zh-CN" altLang="en-US" dirty="0"/>
              <a:t>将解析结果绘制到屏幕之中</a:t>
            </a:r>
          </a:p>
        </p:txBody>
      </p:sp>
    </p:spTree>
    <p:extLst>
      <p:ext uri="{BB962C8B-B14F-4D97-AF65-F5344CB8AC3E}">
        <p14:creationId xmlns:p14="http://schemas.microsoft.com/office/powerpoint/2010/main" val="145795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10B626-CC15-054D-1496-7730A0B6C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功能展示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A84443-B1EC-0BD1-DDCD-3C847F3F58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初始界面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C00B881-DF97-DB36-013F-B9EE53E79D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采样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661590B-9538-AE6A-273A-AC4000302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972" y="2530136"/>
            <a:ext cx="5181600" cy="3377422"/>
          </a:xfrm>
          <a:prstGeom prst="rect">
            <a:avLst/>
          </a:prstGeom>
        </p:spPr>
      </p:pic>
      <p:pic>
        <p:nvPicPr>
          <p:cNvPr id="8" name="内容占位符 5">
            <a:extLst>
              <a:ext uri="{FF2B5EF4-FFF2-40B4-BE49-F238E27FC236}">
                <a16:creationId xmlns:a16="http://schemas.microsoft.com/office/drawing/2014/main" id="{112AEA32-522A-7577-EA3B-91B4F2454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2530136"/>
            <a:ext cx="5181600" cy="333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47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310</Words>
  <Application>Microsoft Office PowerPoint</Application>
  <PresentationFormat>宽屏</PresentationFormat>
  <Paragraphs>83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等线 Light</vt:lpstr>
      <vt:lpstr>Arial</vt:lpstr>
      <vt:lpstr>Office 主题​​</vt:lpstr>
      <vt:lpstr>硬件课设答辩                          ——逻辑分析仪</vt:lpstr>
      <vt:lpstr>题目描述</vt:lpstr>
      <vt:lpstr>总体构架</vt:lpstr>
      <vt:lpstr>PCB——屏幕驱动</vt:lpstr>
      <vt:lpstr>PCB——屏幕驱动</vt:lpstr>
      <vt:lpstr>I2C Master </vt:lpstr>
      <vt:lpstr>屏幕</vt:lpstr>
      <vt:lpstr>I2C</vt:lpstr>
      <vt:lpstr>功能展示</vt:lpstr>
      <vt:lpstr>功能展示</vt:lpstr>
      <vt:lpstr>功能展示</vt:lpstr>
      <vt:lpstr>功能展示</vt:lpstr>
      <vt:lpstr>功能展示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硬件课设答辩                          ——逻辑分析仪</dc:title>
  <dc:creator>唐 仡夫</dc:creator>
  <cp:lastModifiedBy>唐 仡夫</cp:lastModifiedBy>
  <cp:revision>6</cp:revision>
  <dcterms:created xsi:type="dcterms:W3CDTF">2022-10-05T05:39:17Z</dcterms:created>
  <dcterms:modified xsi:type="dcterms:W3CDTF">2022-10-06T08:12:28Z</dcterms:modified>
</cp:coreProperties>
</file>

<file path=docProps/thumbnail.jpeg>
</file>